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311" r:id="rId3"/>
    <p:sldId id="275" r:id="rId4"/>
    <p:sldId id="269" r:id="rId5"/>
    <p:sldId id="272" r:id="rId6"/>
    <p:sldId id="288" r:id="rId7"/>
    <p:sldId id="273" r:id="rId8"/>
    <p:sldId id="274" r:id="rId9"/>
    <p:sldId id="276" r:id="rId10"/>
    <p:sldId id="277" r:id="rId11"/>
    <p:sldId id="280" r:id="rId12"/>
    <p:sldId id="300" r:id="rId13"/>
    <p:sldId id="286" r:id="rId14"/>
    <p:sldId id="287" r:id="rId15"/>
    <p:sldId id="268" r:id="rId16"/>
    <p:sldId id="281" r:id="rId17"/>
    <p:sldId id="282" r:id="rId18"/>
    <p:sldId id="283" r:id="rId19"/>
    <p:sldId id="284" r:id="rId20"/>
    <p:sldId id="285" r:id="rId21"/>
    <p:sldId id="289" r:id="rId22"/>
    <p:sldId id="290" r:id="rId23"/>
    <p:sldId id="291" r:id="rId24"/>
    <p:sldId id="293" r:id="rId25"/>
    <p:sldId id="292" r:id="rId26"/>
    <p:sldId id="297" r:id="rId27"/>
    <p:sldId id="294" r:id="rId28"/>
    <p:sldId id="295" r:id="rId29"/>
    <p:sldId id="298" r:id="rId30"/>
    <p:sldId id="296" r:id="rId31"/>
    <p:sldId id="299" r:id="rId32"/>
    <p:sldId id="278" r:id="rId33"/>
    <p:sldId id="279" r:id="rId34"/>
    <p:sldId id="262" r:id="rId35"/>
    <p:sldId id="301" r:id="rId36"/>
    <p:sldId id="302" r:id="rId37"/>
    <p:sldId id="303" r:id="rId38"/>
    <p:sldId id="307" r:id="rId39"/>
    <p:sldId id="308" r:id="rId40"/>
    <p:sldId id="309" r:id="rId41"/>
    <p:sldId id="310" r:id="rId42"/>
    <p:sldId id="312" r:id="rId43"/>
    <p:sldId id="314" r:id="rId44"/>
    <p:sldId id="304" r:id="rId45"/>
    <p:sldId id="306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2" autoAdjust="0"/>
    <p:restoredTop sz="94660"/>
  </p:normalViewPr>
  <p:slideViewPr>
    <p:cSldViewPr snapToGrid="0">
      <p:cViewPr>
        <p:scale>
          <a:sx n="72" d="100"/>
          <a:sy n="72" d="100"/>
        </p:scale>
        <p:origin x="161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5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65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0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58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67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30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6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852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7329-9C0D-4A4A-8918-4B7FB14FF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26C12-BC34-4B96-B6D4-37822566B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4A8E-AFBA-4616-ABC1-9B5E60B1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0F13-5FAD-400D-A53B-23E3EC1D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63B2-0BBC-41B0-A060-E72E3A55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42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46B0-4A05-4266-BE24-C8312D79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5303-7726-4FCD-A50C-4CE632FC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5CD0-51AB-4C39-BCE5-3606CE75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C48C-1005-4553-BE2D-5D3B8CEF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5345-B497-483E-ABC4-4251C743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1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12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010A-868D-4764-9693-A4C8D2FA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2AED7-5728-48C3-ADBD-338969C7C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59524-D4E4-4AF8-A938-E753B95D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8908-D216-4045-81CD-3F2B1C90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30B83-4E0D-4276-8BE6-069526AD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75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54E3-BA8B-48EC-8EB6-BC571C61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6F13-93C1-4D3E-9A67-3FDC8A882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1781-7EDD-4B22-B60F-8FF84F7DD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EC46E-C128-406C-B535-330BB6DD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D5D14-E2BA-4A3C-914A-2D0B7666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382DB-6905-4DCF-B0C9-F5DF47A9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1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FF78-997F-423E-8B44-EBA85053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71651-5E83-4D89-B531-3F69565E2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A3AB0-648A-4223-B8E0-9A9011A19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B0FF2-967E-4BD7-B37A-E79F1EA7E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D42C6-B6D8-499B-A438-F433F835D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61BEC-36DD-42AF-8390-8D156570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F71AB-BB84-4347-A580-91BA4907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A1E8D-7AC8-4A8F-A969-DB20A187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51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41B5-E829-4134-BD9A-B98BCC86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4B314-5421-42B8-B510-61B42439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6F805-CDAA-465F-9A9F-F3449FED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01215-DF3E-4677-B1F3-A37FE463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36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0D97B-61F0-4401-9184-5CCBDAF5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91592-6267-4223-B3C1-E101F0B4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CEA9B-AE24-4585-B491-D015C1EC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8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B4A8-99C1-41F3-937C-527419A1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AD14-DA9C-4130-8528-9DA4368A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0E7F-3821-43A9-BF0F-A4B76531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EEDCA-791D-4624-9492-437940C9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CBEA7-1FCA-486B-96D4-DE78FB8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CB8AC-E23E-44A4-820A-B97F6A9A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3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D296-3FF6-418B-AD46-56DCAB75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7D91F-79F3-4BE2-86DD-11B5229C5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C773-FBC4-4CB1-8C47-D44824FCF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13459-51C3-4808-8D73-1CAE2334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10E92-4224-4299-9C0D-DD144008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AD70A-0FC3-4EBA-9B4D-DD331F05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71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56DF-6B94-4101-B603-D0ED34C2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15161-0AAB-4C4A-9832-F74FEA9F8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4F45-A260-4DE5-8D75-F1E24B28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EC107-C709-45B1-9728-21079017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4523-A33F-4F91-90D5-7D80E613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83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E54D8-0FBD-4275-82EC-53EDD1A3E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77D23-E42E-49CB-AF9C-5FC1A15D7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2F42C-0BF6-4A0A-BDA6-9D296891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31D42-80E3-4A43-BE5B-E8541B8B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C4BA-2818-422F-9DC7-39ACEFB4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3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7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2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35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6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1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4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91743-FF41-4B21-99F7-93D3CEC6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4A0A1-3436-45EE-97A2-BAE36F234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DD83E-83E1-4FB0-A096-05C520AE9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3225-1073-4F66-84A3-234BAB39E42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FE2B7-4ADC-45C0-98B2-448483642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1296-F115-4C5A-AF27-8FDE22B6F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6F1-5F50-4F5E-9298-CCA8B6E0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diesel-generator" TargetMode="External"/><Relationship Id="rId2" Type="http://schemas.openxmlformats.org/officeDocument/2006/relationships/hyperlink" Target="https://ch.mathworks.com/help/physmod/sps/powersys/ref/synchronousmach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powerproducts.com/news/14-practical-uses-for-generator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78469-E1AF-474D-88E6-DC8CDDA6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99" y="1147158"/>
            <a:ext cx="6798779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1- Khaled Dia (20164726)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 Majd Abu Nimeh (20166086)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 Amin Abdullah Mahmoud 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Aqel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(20166756)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4- Abdelrahman Mahmoud 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A.Mahmoud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(20167318)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5-Ahmed Ali 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Abdelazim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(20185942)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6-Asem Abdou (20193554)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											</a:t>
            </a:r>
            <a:r>
              <a:rPr lang="en-US" sz="2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Instructor:  Assist. Prof. Dr. Parvaneh Esmaili</a:t>
            </a:r>
            <a:br>
              <a:rPr lang="en-US" sz="2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2" name="Group 26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1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EF2EB6-231D-4678-B8CA-990F78978D4F}"/>
              </a:ext>
            </a:extLst>
          </p:cNvPr>
          <p:cNvSpPr txBox="1"/>
          <p:nvPr/>
        </p:nvSpPr>
        <p:spPr>
          <a:xfrm>
            <a:off x="7856968" y="1233377"/>
            <a:ext cx="3647399" cy="4090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Emergency Backup System For a critical load</a:t>
            </a:r>
          </a:p>
        </p:txBody>
      </p:sp>
    </p:spTree>
    <p:extLst>
      <p:ext uri="{BB962C8B-B14F-4D97-AF65-F5344CB8AC3E}">
        <p14:creationId xmlns:p14="http://schemas.microsoft.com/office/powerpoint/2010/main" val="56756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A0599-83DA-4991-9E08-189464C6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Automatic Transfer Switch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4F0E1ED4-62D3-48DD-BC49-C92DB806E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4"/>
          <a:stretch/>
        </p:blipFill>
        <p:spPr>
          <a:xfrm>
            <a:off x="928688" y="2652193"/>
            <a:ext cx="2978568" cy="2704198"/>
          </a:xfr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B6F65C-84F7-40B4-BFFC-0D352440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19" y="1826808"/>
            <a:ext cx="609804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311B5-12D3-48D2-8771-01790287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66" y="2776042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ATS to Generators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07A09F6-EABC-40AB-AC59-DCF700CD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01" y="1727789"/>
            <a:ext cx="6249087" cy="39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7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2F896-1076-4CF5-B186-5895C443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69" y="2394004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Grid is on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F37E4A-B35E-4EAC-8DC4-1D3DFA2A5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0" y="743206"/>
            <a:ext cx="6098041" cy="5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EFC60-982F-48CC-AC58-49A72251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357429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Grid Switched off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B29F50-C0D4-474F-965D-241A6E4B5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 b="-1"/>
          <a:stretch/>
        </p:blipFill>
        <p:spPr>
          <a:xfrm>
            <a:off x="5435910" y="675414"/>
            <a:ext cx="6098041" cy="54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C6968-B2DD-4BCF-91C2-79706DC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8015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262626"/>
                </a:solidFill>
              </a:rPr>
              <a:t>Generators Becomes Operational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3735870-A659-4B13-934A-F4BD55543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0" y="666981"/>
            <a:ext cx="6098041" cy="54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4B32-B838-4B00-8311-71EBFE4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System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7D712FE-7E75-44FB-80F3-BD0A8D096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48" y="2581346"/>
            <a:ext cx="7294845" cy="3294522"/>
          </a:xfrm>
        </p:spPr>
      </p:pic>
    </p:spTree>
    <p:extLst>
      <p:ext uri="{BB962C8B-B14F-4D97-AF65-F5344CB8AC3E}">
        <p14:creationId xmlns:p14="http://schemas.microsoft.com/office/powerpoint/2010/main" val="360273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36CC-D081-4B4B-9210-FD82746C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Cooling Logic System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AE97E32-3DA3-4A1E-9F49-049EB692A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98" y="2490446"/>
            <a:ext cx="8934994" cy="3732699"/>
          </a:xfrm>
        </p:spPr>
      </p:pic>
    </p:spTree>
    <p:extLst>
      <p:ext uri="{BB962C8B-B14F-4D97-AF65-F5344CB8AC3E}">
        <p14:creationId xmlns:p14="http://schemas.microsoft.com/office/powerpoint/2010/main" val="309427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2C8D-EFB0-4932-AD11-08180057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Waves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62269A-3F37-4890-9027-689B33598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90" y="2625725"/>
            <a:ext cx="5113020" cy="3181350"/>
          </a:xfrm>
        </p:spPr>
      </p:pic>
    </p:spTree>
    <p:extLst>
      <p:ext uri="{BB962C8B-B14F-4D97-AF65-F5344CB8AC3E}">
        <p14:creationId xmlns:p14="http://schemas.microsoft.com/office/powerpoint/2010/main" val="3464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0D071-1839-44AA-AC7C-8264E51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Building Blocks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AE454A-FA69-48AA-9071-DC80FFD3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Repeating Sequence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If Condition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If Action Subsystem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Ideal Switch </a:t>
            </a:r>
          </a:p>
          <a:p>
            <a:r>
              <a:rPr lang="en-US" sz="1800" dirty="0">
                <a:solidFill>
                  <a:srgbClr val="262626"/>
                </a:solidFill>
              </a:rPr>
              <a:t>Zero as Constant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1BE473E-D030-4F95-8EC5-FFF034FFC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0" y="1368255"/>
            <a:ext cx="6098041" cy="40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9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08D187-84F0-4ECD-950F-C1F6E6E6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Results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C3FDF4-54CA-472D-8029-5CE00524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Operational Events For Generators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84F05C-50E8-4674-AB02-562598103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01"/>
          <a:stretch/>
        </p:blipFill>
        <p:spPr>
          <a:xfrm>
            <a:off x="5642847" y="882625"/>
            <a:ext cx="5470724" cy="51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6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BEF6F-977C-42B9-8A40-6562B19F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-18572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77A3D-1CE8-4BFB-B3D8-2A7052F3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Outline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D36D-2EF4-4C84-A0BA-D19E7DDD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The main Source and the ATS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Cooling System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Backup Generators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Load balancing and synchronization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Safety Circuits and system Connections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Remote Control and Control Panel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solidFill>
                  <a:srgbClr val="FFFFFF"/>
                </a:solidFill>
              </a:rPr>
              <a:t>Refrences</a:t>
            </a:r>
            <a:endParaRPr lang="en-US" sz="22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5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EC27D-D3CC-4121-8420-F1A4A8F4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014" y="2352203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Backup Generators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971ECB-448B-40AB-B062-B02A93654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47" y="736747"/>
            <a:ext cx="7295996" cy="55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7BA1-DA50-4BBB-B5B9-9C529E1F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014" y="3046258"/>
            <a:ext cx="2835464" cy="1010176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Generator Components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0BAB0A85-5D89-4C90-8C3B-91CCB3F5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62" y="428462"/>
            <a:ext cx="6949440" cy="60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60E3F8-767B-4FC6-AE44-B4FC2C21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262626"/>
                </a:solidFill>
              </a:rPr>
              <a:t>Diesel Engine Governor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C74902-636A-443E-A392-EEF0507F2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34" y="1185803"/>
            <a:ext cx="5681678" cy="4368524"/>
          </a:xfrm>
        </p:spPr>
      </p:pic>
      <p:pic>
        <p:nvPicPr>
          <p:cNvPr id="19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C2FB845-0697-4CF4-BFCF-64E0833B1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61" y="2693112"/>
            <a:ext cx="3665893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3790-A47F-47B2-8C19-77690362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Block</a:t>
            </a:r>
          </a:p>
        </p:txBody>
      </p:sp>
      <p:pic>
        <p:nvPicPr>
          <p:cNvPr id="5" name="Content Placeholder 4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F1E11E65-EEF8-4B5C-B765-F4FF236A2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49" y="2557463"/>
            <a:ext cx="3082834" cy="3317875"/>
          </a:xfrm>
        </p:spPr>
      </p:pic>
    </p:spTree>
    <p:extLst>
      <p:ext uri="{BB962C8B-B14F-4D97-AF65-F5344CB8AC3E}">
        <p14:creationId xmlns:p14="http://schemas.microsoft.com/office/powerpoint/2010/main" val="3305395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AD4AFE-C9CC-49BB-BD9C-5170AE38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sz="4100"/>
              <a:t>Synchronous Machine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546185-84E5-462A-A59A-3682794F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51" y="1327186"/>
            <a:ext cx="4284522" cy="4065161"/>
          </a:xfrm>
        </p:spPr>
      </p:pic>
      <p:pic>
        <p:nvPicPr>
          <p:cNvPr id="19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72C0D7B-4930-458C-B687-1532E42E6A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5"/>
          <a:stretch/>
        </p:blipFill>
        <p:spPr>
          <a:xfrm>
            <a:off x="7164210" y="2742390"/>
            <a:ext cx="2662333" cy="26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47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D33E-0378-4B6D-AC01-2EA4D5A2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262626"/>
                </a:solidFill>
              </a:rPr>
              <a:t>Balancing and Synchronization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ACE9-9797-42E1-BFA6-668DA7DF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Generators and load Balancing</a:t>
            </a:r>
          </a:p>
          <a:p>
            <a:r>
              <a:rPr lang="en-US" dirty="0"/>
              <a:t>Load Block and its values</a:t>
            </a:r>
          </a:p>
          <a:p>
            <a:r>
              <a:rPr lang="en-US" dirty="0"/>
              <a:t>The method used to Balance the generators and the load</a:t>
            </a:r>
          </a:p>
          <a:p>
            <a:r>
              <a:rPr lang="en-US" dirty="0"/>
              <a:t>Three Dark Lamps Method</a:t>
            </a:r>
          </a:p>
          <a:p>
            <a:r>
              <a:rPr lang="en-US" dirty="0"/>
              <a:t>The Waveform and Figure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9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9107B-EBB0-45F1-BEB8-B5398D2D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810303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262626"/>
                </a:solidFill>
              </a:rPr>
              <a:t>Load Balancing and Synchronization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02D4EC42-42D1-48A1-A428-B8305244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98" y="609602"/>
            <a:ext cx="4972479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0D48A-9FC6-47EB-9736-22ADE321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Load BLock</a:t>
            </a:r>
          </a:p>
        </p:txBody>
      </p:sp>
      <p:pic>
        <p:nvPicPr>
          <p:cNvPr id="7" name="Content Placeholder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3051717-2C6B-4999-ADF9-E28DCEE96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t="73410"/>
          <a:stretch/>
        </p:blipFill>
        <p:spPr>
          <a:xfrm>
            <a:off x="865000" y="2595985"/>
            <a:ext cx="3065489" cy="2373088"/>
          </a:xfr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6AC212-E4D2-4BF8-A57B-49D15015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0" y="743206"/>
            <a:ext cx="6098041" cy="5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F060-06FC-49D6-AA0B-480375E3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Dark Lamps Method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AC3A6BF-9CFB-4607-896A-F3648BF5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05" y="2557463"/>
            <a:ext cx="7341781" cy="3317875"/>
          </a:xfrm>
        </p:spPr>
      </p:pic>
    </p:spTree>
    <p:extLst>
      <p:ext uri="{BB962C8B-B14F-4D97-AF65-F5344CB8AC3E}">
        <p14:creationId xmlns:p14="http://schemas.microsoft.com/office/powerpoint/2010/main" val="4245676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15BF1-B6AF-42EC-9116-5D94E7C9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Balancing and </a:t>
            </a:r>
            <a:r>
              <a:rPr lang="en-US" sz="2800" dirty="0" err="1">
                <a:solidFill>
                  <a:srgbClr val="262626"/>
                </a:solidFill>
              </a:rPr>
              <a:t>Sycnhronization</a:t>
            </a:r>
            <a:endParaRPr lang="en-US" sz="2800" dirty="0">
              <a:solidFill>
                <a:srgbClr val="262626"/>
              </a:solidFill>
            </a:endParaRP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DFD4AB-5D73-4D3E-AF66-5C479962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73" y="2723722"/>
            <a:ext cx="3461884" cy="2553671"/>
          </a:xfr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3DAC15-3F02-4FA3-BE02-9F823CB7C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10" y="247385"/>
            <a:ext cx="7236822" cy="6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1EB2A-CC36-484D-A2D9-7C49DE5B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1AA6-70D4-4884-9CB4-B704303E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When there is a sudden failure in the power supplied to any facility, we would find ourselves in a need of emergency backup system that is powered by diesel standby generators.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like in hospitals that need to be 24 hours supplying electricity as the oxygen needs to be flowing to the patients in every second.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In our project we developed a complete system to simulate the process of having backup generators working alongside with the main source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We used MATLAB, Simulink, MATLAB application designer, Other programming and markup languages like HTML, CSS, and JavaScript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Our system can be controlled using a control panel that was designed by the MATLAB application designer.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And can be controlled using a remote control via internet link from a web page.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2603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07CB-9E02-4E61-8144-D9C1111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Circuits and Power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34E4-960E-47B5-A7D5-CB5D1CB5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 </a:t>
            </a:r>
          </a:p>
          <a:p>
            <a:r>
              <a:rPr lang="en-US" dirty="0"/>
              <a:t>Circuit Breaker</a:t>
            </a:r>
          </a:p>
          <a:p>
            <a:r>
              <a:rPr lang="en-US" dirty="0"/>
              <a:t>Bus Bars: to output the voltages and currents in per unit values or in volts and amperes</a:t>
            </a:r>
          </a:p>
          <a:p>
            <a:r>
              <a:rPr lang="en-US" dirty="0"/>
              <a:t>Measurements System</a:t>
            </a:r>
          </a:p>
        </p:txBody>
      </p:sp>
    </p:spTree>
    <p:extLst>
      <p:ext uri="{BB962C8B-B14F-4D97-AF65-F5344CB8AC3E}">
        <p14:creationId xmlns:p14="http://schemas.microsoft.com/office/powerpoint/2010/main" val="3825111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9ADE-240B-4952-B578-F616263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Transformer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9AC466-DC64-4600-B23B-B68EA989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1" y="1265274"/>
            <a:ext cx="4691437" cy="4514372"/>
          </a:xfrm>
        </p:spPr>
      </p:pic>
      <p:pic>
        <p:nvPicPr>
          <p:cNvPr id="19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ACDBFD1-1483-4724-A949-BFD476E49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8"/>
          <a:stretch/>
        </p:blipFill>
        <p:spPr>
          <a:xfrm>
            <a:off x="7272670" y="2559981"/>
            <a:ext cx="3743187" cy="30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FE2A-D012-4354-A021-3ECB6948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Circuit Breaker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7732FEE-972F-441F-A255-0C0D994F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69" y="2811007"/>
            <a:ext cx="2739728" cy="263298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8EED48-37E0-4B60-90AF-8599CEE03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77" y="2557463"/>
            <a:ext cx="4199306" cy="3317875"/>
          </a:xfrm>
        </p:spPr>
      </p:pic>
    </p:spTree>
    <p:extLst>
      <p:ext uri="{BB962C8B-B14F-4D97-AF65-F5344CB8AC3E}">
        <p14:creationId xmlns:p14="http://schemas.microsoft.com/office/powerpoint/2010/main" val="1892265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4C9A-BC60-4A0E-B992-52ADA973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203B0D-3CA7-489A-994D-7762167F4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6" y="2110563"/>
            <a:ext cx="9631681" cy="3885425"/>
          </a:xfrm>
        </p:spPr>
      </p:pic>
    </p:spTree>
    <p:extLst>
      <p:ext uri="{BB962C8B-B14F-4D97-AF65-F5344CB8AC3E}">
        <p14:creationId xmlns:p14="http://schemas.microsoft.com/office/powerpoint/2010/main" val="286231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C346-CCC8-4ACD-8E9D-D76843FA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1</a:t>
            </a:r>
          </a:p>
        </p:txBody>
      </p:sp>
      <p:pic>
        <p:nvPicPr>
          <p:cNvPr id="5" name="Content Placeholder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DBA7D5F3-F312-434C-ACCE-41F47E48E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30" y="2557463"/>
            <a:ext cx="4678326" cy="3317875"/>
          </a:xfrm>
        </p:spPr>
      </p:pic>
    </p:spTree>
    <p:extLst>
      <p:ext uri="{BB962C8B-B14F-4D97-AF65-F5344CB8AC3E}">
        <p14:creationId xmlns:p14="http://schemas.microsoft.com/office/powerpoint/2010/main" val="594757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28E5-641E-4C9A-BFB9-648A1F8F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2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B22669-9909-466E-97AC-CC03D00C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42" y="2557463"/>
            <a:ext cx="5667153" cy="3402086"/>
          </a:xfrm>
        </p:spPr>
      </p:pic>
    </p:spTree>
    <p:extLst>
      <p:ext uri="{BB962C8B-B14F-4D97-AF65-F5344CB8AC3E}">
        <p14:creationId xmlns:p14="http://schemas.microsoft.com/office/powerpoint/2010/main" val="340016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D7F9-A92E-458B-889B-034E27A3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 3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AC11E6C-333D-4DB8-904A-2BE0D1B36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92" y="2557463"/>
            <a:ext cx="5810692" cy="3630686"/>
          </a:xfrm>
        </p:spPr>
      </p:pic>
    </p:spTree>
    <p:extLst>
      <p:ext uri="{BB962C8B-B14F-4D97-AF65-F5344CB8AC3E}">
        <p14:creationId xmlns:p14="http://schemas.microsoft.com/office/powerpoint/2010/main" val="409751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E69CE-6D5B-4557-8FC2-A3CBD6C0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810303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Remote Control and Control Panel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594615-0917-4629-B4BC-2BD1D016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126" y="0"/>
            <a:ext cx="3395826" cy="6857998"/>
          </a:xfrm>
          <a:prstGeom prst="rect">
            <a:avLst/>
          </a:prstGeom>
        </p:spPr>
      </p:pic>
      <p:pic>
        <p:nvPicPr>
          <p:cNvPr id="13" name="Content Placeholder 12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D318A16-E1A7-4238-A2B1-A18E492A7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1" y="0"/>
            <a:ext cx="3951361" cy="6857998"/>
          </a:xfrm>
        </p:spPr>
      </p:pic>
    </p:spTree>
    <p:extLst>
      <p:ext uri="{BB962C8B-B14F-4D97-AF65-F5344CB8AC3E}">
        <p14:creationId xmlns:p14="http://schemas.microsoft.com/office/powerpoint/2010/main" val="65674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11AB53-AA4F-4FA7-8F6E-10D2CA99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43" y="1092200"/>
            <a:ext cx="2928751" cy="44988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Application Coding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AF10D-229B-4C8E-A4FC-620DA1DAF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06" y="2848524"/>
            <a:ext cx="4205177" cy="3144326"/>
          </a:xfr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8FC4FB-C191-40AE-82C6-7AB09E1B6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39" y="1255417"/>
            <a:ext cx="3998720" cy="139955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9625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69BA-BA32-4E80-B965-14892188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2FDD96-1AD1-4A11-88B4-6953A76A6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15" y="2546498"/>
            <a:ext cx="5170170" cy="3482162"/>
          </a:xfrm>
        </p:spPr>
      </p:pic>
    </p:spTree>
    <p:extLst>
      <p:ext uri="{BB962C8B-B14F-4D97-AF65-F5344CB8AC3E}">
        <p14:creationId xmlns:p14="http://schemas.microsoft.com/office/powerpoint/2010/main" val="55511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1EB2A-CC36-484D-A2D9-7C49DE5B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1AA6-70D4-4884-9CB4-B704303E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688870"/>
          </a:xfrm>
        </p:spPr>
        <p:txBody>
          <a:bodyPr>
            <a:normAutofit/>
          </a:bodyPr>
          <a:lstStyle/>
          <a:p>
            <a:pPr lvl="0"/>
            <a:r>
              <a:rPr lang="en-US" sz="1500" dirty="0">
                <a:latin typeface="Times New Roman" panose="02020603050405020304" pitchFamily="18" charset="0"/>
              </a:rPr>
              <a:t>Our system is supplied by three synchronous diesel-powered generators with 600 kW power generation as a backup system.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The critical load for the system requires</a:t>
            </a:r>
            <a:r>
              <a:rPr lang="en-US" dirty="0"/>
              <a:t> </a:t>
            </a:r>
            <a:r>
              <a:rPr lang="en-US" sz="1500" dirty="0">
                <a:latin typeface="Times New Roman" panose="02020603050405020304" pitchFamily="18" charset="0"/>
              </a:rPr>
              <a:t>500 KW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In case the mains have failed, the generators shall supply, the power to the load and distribute the load among themselves.</a:t>
            </a:r>
          </a:p>
          <a:p>
            <a:pPr lvl="0"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In case one or more of the generators fails or become operational again, the working generators shall redo the load balancing.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When the grid network power becomes available, the generators shall stop.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All the generators should operate synchronously.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</a:rPr>
              <a:t>Every 8 hours, one of the generators should stop and cools the machine.</a:t>
            </a:r>
          </a:p>
          <a:p>
            <a:pPr>
              <a:lnSpc>
                <a:spcPct val="90000"/>
              </a:lnSpc>
            </a:pPr>
            <a:endParaRPr lang="en-US" sz="15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946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DD2B-39EE-4DE3-B6D0-2DE3BEA6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7BCE6C-80BC-4CBB-9528-3D0F4AACE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90" y="2892056"/>
            <a:ext cx="6256020" cy="2780413"/>
          </a:xfrm>
        </p:spPr>
      </p:pic>
    </p:spTree>
    <p:extLst>
      <p:ext uri="{BB962C8B-B14F-4D97-AF65-F5344CB8AC3E}">
        <p14:creationId xmlns:p14="http://schemas.microsoft.com/office/powerpoint/2010/main" val="3336244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B553B-632E-44C8-AB2E-B11AF2648C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Remote control Via internet Link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4756146-0B0E-4F04-8596-2B2CF467D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1" y="0"/>
            <a:ext cx="739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33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B553B-632E-44C8-AB2E-B11AF2648C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Remote control Via internet Link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C8624F3-94B7-4118-B0F6-2D9D3C218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65" y="0"/>
            <a:ext cx="764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8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EF75B-0654-4D7A-BE3D-66C495CA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73E57-1434-45E5-A159-5B59F4D2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Any 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37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AD93-6794-4B95-A8FC-025DB0B3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763B-4792-4415-8B20-CAA61D59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[1].”Three Dark Lamps Method” [online]</a:t>
            </a:r>
            <a:b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Available: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u="sng" dirty="0">
                <a:solidFill>
                  <a:srgbClr val="0563C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https://www.electronicshub.org/synchronization-of-generators /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[Accessed: 5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2020].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[2].”Synchronous Machine Implementation” [online]</a:t>
            </a:r>
            <a:b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Available:</a:t>
            </a:r>
            <a:r>
              <a:rPr lang="en-GB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://ch.mathworks.com/help/</a:t>
            </a:r>
            <a:r>
              <a:rPr lang="en-GB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physmod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GB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sps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GB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powersys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/ref/synchronousmachine.html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b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[Accessed: 30 Dec 2020]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[3].”DEVELOPMENT of Diesel generators” [online]</a:t>
            </a:r>
            <a:b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Available: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://www.sciencedirect.com/topics/engineering/diesel-generator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 [Accessed: 6 Jun 2020].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[4].” Practical uses for generators” [online]</a:t>
            </a:r>
            <a:b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Available:</a:t>
            </a:r>
            <a:r>
              <a:rPr lang="en-GB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://www.wpowerproducts.com/news/14-practical-uses-for-generators/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[Accessed: 10 Jun 2020].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27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AB79D876-BCFB-48E8-A406-A9DDB58B3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D9B2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3" name="Picture 17">
            <a:extLst>
              <a:ext uri="{FF2B5EF4-FFF2-40B4-BE49-F238E27FC236}">
                <a16:creationId xmlns:a16="http://schemas.microsoft.com/office/drawing/2014/main" id="{BE33C98B-90F1-4F12-9D4E-46E1A234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98209-3249-4899-9161-F7E38973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7995-BAC9-4254-90E2-014576067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tx1"/>
                </a:solidFill>
              </a:rPr>
              <a:t>Thank you </a:t>
            </a:r>
          </a:p>
        </p:txBody>
      </p:sp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4256FEDC-746C-45BC-9AF9-4F33D2165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8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BD40-18BE-4C8D-A184-72921226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45" y="2776042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Backup System Overview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9B8D3B-D454-4B5F-B6FC-FC4E9921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68" y="825574"/>
            <a:ext cx="6646382" cy="54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6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D4F85FAA-6FB1-45B7-AA15-0C40140F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0" b="15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1EA821-5344-4105-BC75-E225E292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Next: We will start showing our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41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B988-BC46-410B-BDE8-8B6ECDE5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 main source and the ATS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F6C54E-625B-4465-8C9B-E3D1E9BAE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03" y="2536359"/>
            <a:ext cx="9308679" cy="3275065"/>
          </a:xfrm>
        </p:spPr>
      </p:pic>
    </p:spTree>
    <p:extLst>
      <p:ext uri="{BB962C8B-B14F-4D97-AF65-F5344CB8AC3E}">
        <p14:creationId xmlns:p14="http://schemas.microsoft.com/office/powerpoint/2010/main" val="249021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69E2-D04D-4B3F-B9A0-432105CF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Source Block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9BCA45E-51B0-43A5-B29D-D0FEA08D3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318" y="2764790"/>
            <a:ext cx="3410582" cy="2903220"/>
          </a:xfrm>
        </p:spPr>
      </p:pic>
    </p:spTree>
    <p:extLst>
      <p:ext uri="{BB962C8B-B14F-4D97-AF65-F5344CB8AC3E}">
        <p14:creationId xmlns:p14="http://schemas.microsoft.com/office/powerpoint/2010/main" val="37680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55E7-6C31-4AC0-A827-E0414517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Source Parameters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EE5320-37DD-4D48-92E7-99F113D78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31" y="2457179"/>
            <a:ext cx="4888355" cy="3674935"/>
          </a:xfrm>
        </p:spPr>
      </p:pic>
    </p:spTree>
    <p:extLst>
      <p:ext uri="{BB962C8B-B14F-4D97-AF65-F5344CB8AC3E}">
        <p14:creationId xmlns:p14="http://schemas.microsoft.com/office/powerpoint/2010/main" val="3856167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693</Words>
  <Application>Microsoft Office PowerPoint</Application>
  <PresentationFormat>Widescreen</PresentationFormat>
  <Paragraphs>87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Garamond</vt:lpstr>
      <vt:lpstr>Times New Roman</vt:lpstr>
      <vt:lpstr>Organic</vt:lpstr>
      <vt:lpstr>Office Theme</vt:lpstr>
      <vt:lpstr>1- Khaled Dia (20164726) 2- Majd Abu Nimeh (20166086) 3- Amin Abdullah Mahmoud Aqel (20166756) 4- Abdelrahman Mahmoud A.Mahmoud (20167318) 5-Ahmed Ali Abdelazim (20185942) 6-Asem Abdou (20193554)                   Instructor:  Assist. Prof. Dr. Parvaneh Esmaili   </vt:lpstr>
      <vt:lpstr>Project Outline</vt:lpstr>
      <vt:lpstr>Introduction</vt:lpstr>
      <vt:lpstr>Introduction</vt:lpstr>
      <vt:lpstr>Backup System Overview</vt:lpstr>
      <vt:lpstr>Next: We will start showing our system</vt:lpstr>
      <vt:lpstr>The main source and the ATS</vt:lpstr>
      <vt:lpstr>Main Source Block</vt:lpstr>
      <vt:lpstr>Main Source Parameters</vt:lpstr>
      <vt:lpstr>Automatic Transfer Switch</vt:lpstr>
      <vt:lpstr>ATS to Generators</vt:lpstr>
      <vt:lpstr>Grid is on</vt:lpstr>
      <vt:lpstr>Grid Switched off</vt:lpstr>
      <vt:lpstr>Generators Becomes Operational</vt:lpstr>
      <vt:lpstr>Cooling System</vt:lpstr>
      <vt:lpstr>Cooling Logic System</vt:lpstr>
      <vt:lpstr>Clock Waves</vt:lpstr>
      <vt:lpstr>Building Blocks</vt:lpstr>
      <vt:lpstr>Results</vt:lpstr>
      <vt:lpstr>Backup Generators</vt:lpstr>
      <vt:lpstr>Generator Components</vt:lpstr>
      <vt:lpstr>Diesel Engine Governor</vt:lpstr>
      <vt:lpstr>Excitation Block</vt:lpstr>
      <vt:lpstr>Synchronous Machine</vt:lpstr>
      <vt:lpstr>Balancing and Synchronization</vt:lpstr>
      <vt:lpstr>Load Balancing and Synchronization</vt:lpstr>
      <vt:lpstr>Load BLock</vt:lpstr>
      <vt:lpstr>Three Dark Lamps Method</vt:lpstr>
      <vt:lpstr>Balancing and Sycnhronization</vt:lpstr>
      <vt:lpstr>Safety Circuits and Power Connections</vt:lpstr>
      <vt:lpstr>Transformer</vt:lpstr>
      <vt:lpstr>Circuit Breaker</vt:lpstr>
      <vt:lpstr>Measurements</vt:lpstr>
      <vt:lpstr>Generator 1</vt:lpstr>
      <vt:lpstr>Generator 2</vt:lpstr>
      <vt:lpstr>Generators 3</vt:lpstr>
      <vt:lpstr>Remote Control and Control Panel</vt:lpstr>
      <vt:lpstr>Application Coding</vt:lpstr>
      <vt:lpstr>Coding</vt:lpstr>
      <vt:lpstr>Coding</vt:lpstr>
      <vt:lpstr>Remote control Via internet Link</vt:lpstr>
      <vt:lpstr>Remote control Via internet Link</vt:lpstr>
      <vt:lpstr>Any Questions?</vt:lpstr>
      <vt:lpstr>References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 Khaled Dia (20164726) 2- Majd Abu Nimeh (20166086) 3- Amin Abdullah Mahmoud Aqel (20166756) 4- Abdelrahman Mahmoud A.Mahmoud (20167318) 5-Ahmed Ali Abdelazim (20185942) 6-Asem Abdou (20193554)                   Instructor:  Assist. Prof. Dr. Parvaneh Esmaili   </dc:title>
  <dc:creator>Asem Hamdi</dc:creator>
  <cp:lastModifiedBy>Asem Hamdi</cp:lastModifiedBy>
  <cp:revision>2</cp:revision>
  <dcterms:created xsi:type="dcterms:W3CDTF">2021-01-15T07:38:04Z</dcterms:created>
  <dcterms:modified xsi:type="dcterms:W3CDTF">2021-01-15T07:40:26Z</dcterms:modified>
</cp:coreProperties>
</file>